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31" r:id="rId2"/>
    <p:sldId id="262" r:id="rId3"/>
    <p:sldId id="274" r:id="rId4"/>
    <p:sldId id="277" r:id="rId5"/>
    <p:sldId id="341" r:id="rId6"/>
    <p:sldId id="272" r:id="rId7"/>
  </p:sldIdLst>
  <p:sldSz cx="12192000" cy="6858000"/>
  <p:notesSz cx="6797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A3F9A5E-60E0-46EC-BF28-82C2BE2BE526}">
          <p14:sldIdLst>
            <p14:sldId id="331"/>
            <p14:sldId id="262"/>
            <p14:sldId id="274"/>
            <p14:sldId id="277"/>
            <p14:sldId id="341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7B9"/>
    <a:srgbClr val="FF4343"/>
    <a:srgbClr val="E6E6E6"/>
    <a:srgbClr val="76BCA6"/>
    <a:srgbClr val="1D4478"/>
    <a:srgbClr val="005D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580" autoAdjust="0"/>
  </p:normalViewPr>
  <p:slideViewPr>
    <p:cSldViewPr snapToGrid="0">
      <p:cViewPr varScale="1">
        <p:scale>
          <a:sx n="105" d="100"/>
          <a:sy n="105" d="100"/>
        </p:scale>
        <p:origin x="75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222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0C7474-B483-4F50-86D2-98992918DB83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8723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AF4EC4-87A6-4E15-A6DC-9041D827EF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003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AF4EC4-87A6-4E15-A6DC-9041D827EFD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552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F4EC4-87A6-4E15-A6DC-9041D827EFD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257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F4EC4-87A6-4E15-A6DC-9041D827EFD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002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AF4EC4-87A6-4E15-A6DC-9041D827EFD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550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319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6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610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937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803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793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78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009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045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08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0D29-8A7D-4C76-88BA-D248B3A23CF4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95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90D29-8A7D-4C76-88BA-D248B3A23CF4}" type="datetimeFigureOut">
              <a:rPr lang="ru-RU" smtClean="0"/>
              <a:t>30.05.2024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0DB6B-CE58-4478-8F89-D9E97483E9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908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06365" y="482606"/>
            <a:ext cx="10786711" cy="1254493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1D4478"/>
                </a:solidFill>
                <a:latin typeface="+mn-lt"/>
              </a:rPr>
              <a:t>ФЕДЕРАЛЬНАЯ СЛУЖБА</a:t>
            </a:r>
            <a:br>
              <a:rPr lang="ru-RU" sz="3200" b="1" dirty="0">
                <a:solidFill>
                  <a:srgbClr val="1D4478"/>
                </a:solidFill>
                <a:latin typeface="+mn-lt"/>
              </a:rPr>
            </a:br>
            <a:r>
              <a:rPr lang="ru-RU" sz="2800" b="1" dirty="0">
                <a:solidFill>
                  <a:srgbClr val="1D4478"/>
                </a:solidFill>
                <a:latin typeface="+mn-lt"/>
              </a:rPr>
              <a:t>по экологическому, технологическому и атомному надзору</a:t>
            </a:r>
            <a:br>
              <a:rPr lang="ru-RU" sz="600" b="1" dirty="0">
                <a:solidFill>
                  <a:srgbClr val="1D4478"/>
                </a:solidFill>
                <a:latin typeface="+mn-lt"/>
              </a:rPr>
            </a:br>
            <a:br>
              <a:rPr lang="ru-RU" sz="700" b="1" dirty="0">
                <a:solidFill>
                  <a:srgbClr val="1D4478"/>
                </a:solidFill>
                <a:latin typeface="+mn-lt"/>
              </a:rPr>
            </a:br>
            <a:r>
              <a:rPr lang="ru-RU" sz="2800" b="1" dirty="0">
                <a:solidFill>
                  <a:srgbClr val="1D4478"/>
                </a:solidFill>
                <a:latin typeface="+mn-lt"/>
              </a:rPr>
              <a:t>Приволжское управление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134119"/>
            <a:ext cx="12122870" cy="106621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ru-RU" sz="3600" b="1" cap="small" dirty="0">
                <a:solidFill>
                  <a:schemeClr val="accent1">
                    <a:lumMod val="50000"/>
                  </a:schemeClr>
                </a:solidFill>
              </a:rPr>
              <a:t>Обзор правоприменительной практики при осуществлении</a:t>
            </a:r>
          </a:p>
          <a:p>
            <a:pPr>
              <a:spcBef>
                <a:spcPts val="0"/>
              </a:spcBef>
            </a:pPr>
            <a:r>
              <a:rPr lang="ru-RU" sz="3600" b="1" cap="small" dirty="0">
                <a:solidFill>
                  <a:schemeClr val="accent1">
                    <a:lumMod val="50000"/>
                  </a:schemeClr>
                </a:solidFill>
              </a:rPr>
              <a:t>контрольной (надзорной) деятельности по надзору </a:t>
            </a:r>
            <a:br>
              <a:rPr lang="ru-RU" sz="3600" b="1" cap="small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b="1" cap="small" dirty="0">
                <a:solidFill>
                  <a:schemeClr val="accent1">
                    <a:lumMod val="50000"/>
                  </a:schemeClr>
                </a:solidFill>
              </a:rPr>
              <a:t>за объектами нефтедобывающей и горной промышленности </a:t>
            </a:r>
            <a:br>
              <a:rPr lang="ru-RU" sz="3600" b="1" cap="small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b="1" cap="small">
                <a:solidFill>
                  <a:schemeClr val="accent1">
                    <a:lumMod val="50000"/>
                  </a:schemeClr>
                </a:solidFill>
              </a:rPr>
              <a:t>за 2023 год</a:t>
            </a:r>
            <a:endParaRPr lang="ru-RU" sz="3600" b="1" cap="small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ru-RU" sz="4400" b="1" cap="small" dirty="0">
                <a:solidFill>
                  <a:srgbClr val="1D4478"/>
                </a:solidFill>
              </a:rPr>
              <a:t>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91" r="23682"/>
          <a:stretch/>
        </p:blipFill>
        <p:spPr>
          <a:xfrm>
            <a:off x="395527" y="284095"/>
            <a:ext cx="1424540" cy="16515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11968" y="6327227"/>
            <a:ext cx="2499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1D4478"/>
                </a:solidFill>
              </a:rPr>
              <a:t>31 мая 2024 года</a:t>
            </a:r>
          </a:p>
        </p:txBody>
      </p:sp>
    </p:spTree>
    <p:extLst>
      <p:ext uri="{BB962C8B-B14F-4D97-AF65-F5344CB8AC3E}">
        <p14:creationId xmlns:p14="http://schemas.microsoft.com/office/powerpoint/2010/main" val="2436834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688288" y="163399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132617"/>
            <a:ext cx="432048" cy="4862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74456" y="754328"/>
            <a:ext cx="10240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>
                <a:latin typeface="Calibri" pitchFamily="34" charset="0"/>
                <a:cs typeface="Calibri" pitchFamily="34" charset="0"/>
              </a:rPr>
              <a:t>Эксплуатируемые ОПО</a:t>
            </a:r>
            <a:endParaRPr lang="ru-RU" sz="2800" cap="all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73200" y="1679708"/>
            <a:ext cx="80596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/>
              <a:t>31 </a:t>
            </a:r>
            <a:r>
              <a:rPr lang="ru-RU" sz="3200" dirty="0"/>
              <a:t>нефтяная компания</a:t>
            </a:r>
            <a:endParaRPr lang="ru-RU" sz="4400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215515"/>
              </p:ext>
            </p:extLst>
          </p:nvPr>
        </p:nvGraphicFramePr>
        <p:xfrm>
          <a:off x="1473200" y="2791806"/>
          <a:ext cx="10240592" cy="3505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1857">
                  <a:extLst>
                    <a:ext uri="{9D8B030D-6E8A-4147-A177-3AD203B41FA5}">
                      <a16:colId xmlns:a16="http://schemas.microsoft.com/office/drawing/2014/main" val="1108280239"/>
                    </a:ext>
                  </a:extLst>
                </a:gridCol>
                <a:gridCol w="3908735">
                  <a:extLst>
                    <a:ext uri="{9D8B030D-6E8A-4147-A177-3AD203B41FA5}">
                      <a16:colId xmlns:a16="http://schemas.microsoft.com/office/drawing/2014/main" val="2392487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600" dirty="0"/>
                        <a:t>I класс опасности </a:t>
                      </a:r>
                    </a:p>
                  </a:txBody>
                  <a:tcPr>
                    <a:lnR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/>
                        <a:t>113</a:t>
                      </a:r>
                    </a:p>
                  </a:txBody>
                  <a:tcPr>
                    <a:lnL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433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/>
                        <a:t>II класс опасности </a:t>
                      </a:r>
                    </a:p>
                  </a:txBody>
                  <a:tcPr>
                    <a:lnR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dirty="0"/>
                        <a:t>158</a:t>
                      </a:r>
                    </a:p>
                  </a:txBody>
                  <a:tcPr>
                    <a:lnL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756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/>
                        <a:t>III класс опасности </a:t>
                      </a:r>
                    </a:p>
                  </a:txBody>
                  <a:tcPr>
                    <a:lnR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/>
                        <a:t>427</a:t>
                      </a:r>
                    </a:p>
                  </a:txBody>
                  <a:tcPr>
                    <a:lnL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9571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3600" dirty="0"/>
                        <a:t>IV класс опасности </a:t>
                      </a:r>
                    </a:p>
                  </a:txBody>
                  <a:tcPr>
                    <a:lnR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dirty="0"/>
                        <a:t>81</a:t>
                      </a:r>
                    </a:p>
                  </a:txBody>
                  <a:tcPr>
                    <a:lnL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02260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/>
                        <a:t>ВСЕГО</a:t>
                      </a:r>
                    </a:p>
                  </a:txBody>
                  <a:tcPr>
                    <a:lnR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4000" dirty="0"/>
                        <a:t>779</a:t>
                      </a:r>
                    </a:p>
                  </a:txBody>
                  <a:tcPr>
                    <a:lnL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541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12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688288" y="163399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132617"/>
            <a:ext cx="432048" cy="4862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37967" y="713555"/>
            <a:ext cx="741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>
                <a:latin typeface="Calibri" pitchFamily="34" charset="0"/>
                <a:cs typeface="Calibri" pitchFamily="34" charset="0"/>
              </a:rPr>
              <a:t>Динамика аварийности и травматизма </a:t>
            </a:r>
            <a:endParaRPr lang="ru-RU" sz="2800" cap="all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FC46913-4378-4C97-A909-9ED2F96070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412404"/>
              </p:ext>
            </p:extLst>
          </p:nvPr>
        </p:nvGraphicFramePr>
        <p:xfrm>
          <a:off x="2084164" y="1665962"/>
          <a:ext cx="8324966" cy="4045905"/>
        </p:xfrm>
        <a:graphic>
          <a:graphicData uri="http://schemas.openxmlformats.org/drawingml/2006/table">
            <a:tbl>
              <a:tblPr firstRow="1" firstCol="1" bandRow="1"/>
              <a:tblGrid>
                <a:gridCol w="2308550">
                  <a:extLst>
                    <a:ext uri="{9D8B030D-6E8A-4147-A177-3AD203B41FA5}">
                      <a16:colId xmlns:a16="http://schemas.microsoft.com/office/drawing/2014/main" val="3679616399"/>
                    </a:ext>
                  </a:extLst>
                </a:gridCol>
                <a:gridCol w="1206671">
                  <a:extLst>
                    <a:ext uri="{9D8B030D-6E8A-4147-A177-3AD203B41FA5}">
                      <a16:colId xmlns:a16="http://schemas.microsoft.com/office/drawing/2014/main" val="799614664"/>
                    </a:ext>
                  </a:extLst>
                </a:gridCol>
                <a:gridCol w="1206671">
                  <a:extLst>
                    <a:ext uri="{9D8B030D-6E8A-4147-A177-3AD203B41FA5}">
                      <a16:colId xmlns:a16="http://schemas.microsoft.com/office/drawing/2014/main" val="1422494034"/>
                    </a:ext>
                  </a:extLst>
                </a:gridCol>
                <a:gridCol w="1223606">
                  <a:extLst>
                    <a:ext uri="{9D8B030D-6E8A-4147-A177-3AD203B41FA5}">
                      <a16:colId xmlns:a16="http://schemas.microsoft.com/office/drawing/2014/main" val="1615235237"/>
                    </a:ext>
                  </a:extLst>
                </a:gridCol>
                <a:gridCol w="1110348">
                  <a:extLst>
                    <a:ext uri="{9D8B030D-6E8A-4147-A177-3AD203B41FA5}">
                      <a16:colId xmlns:a16="http://schemas.microsoft.com/office/drawing/2014/main" val="363192773"/>
                    </a:ext>
                  </a:extLst>
                </a:gridCol>
                <a:gridCol w="1269120">
                  <a:extLst>
                    <a:ext uri="{9D8B030D-6E8A-4147-A177-3AD203B41FA5}">
                      <a16:colId xmlns:a16="http://schemas.microsoft.com/office/drawing/2014/main" val="3173638355"/>
                    </a:ext>
                  </a:extLst>
                </a:gridCol>
              </a:tblGrid>
              <a:tr h="7464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Событие / год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2019 год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2020 год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2021 год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2022 год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2023 год</a:t>
                      </a:r>
                      <a:endParaRPr lang="ru-RU" sz="1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950571"/>
                  </a:ext>
                </a:extLst>
              </a:tr>
              <a:tr h="7464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Авария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ru-RU" sz="1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238309"/>
                  </a:ext>
                </a:extLst>
              </a:tr>
              <a:tr h="7464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Инцидент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775616"/>
                  </a:ext>
                </a:extLst>
              </a:tr>
              <a:tr h="9032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Несчастный случай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408559"/>
                  </a:ext>
                </a:extLst>
              </a:tr>
              <a:tr h="9032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Всего</a:t>
                      </a: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ru-RU" sz="1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ru-RU" sz="1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ru-RU" sz="1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ru-RU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D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313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3600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688288" y="163399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132617"/>
            <a:ext cx="432048" cy="4862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652" y="357303"/>
            <a:ext cx="86262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Выявленные нарушения в области промышленной безопасности</a:t>
            </a:r>
            <a:r>
              <a:rPr lang="en-US" sz="2800" b="1" cap="all" dirty="0"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 </a:t>
            </a:r>
            <a:r>
              <a:rPr lang="ru-RU" sz="2800" b="1" cap="all" dirty="0">
                <a:solidFill>
                  <a:schemeClr val="tx1"/>
                </a:solidFill>
                <a:effectLst/>
                <a:latin typeface="Calibri" pitchFamily="34" charset="0"/>
                <a:cs typeface="Arial" charset="0"/>
              </a:rPr>
              <a:t> </a:t>
            </a:r>
            <a:endParaRPr lang="ru-RU" sz="2800" cap="all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933878"/>
              </p:ext>
            </p:extLst>
          </p:nvPr>
        </p:nvGraphicFramePr>
        <p:xfrm>
          <a:off x="383754" y="1311410"/>
          <a:ext cx="11424491" cy="52012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24491">
                  <a:extLst>
                    <a:ext uri="{9D8B030D-6E8A-4147-A177-3AD203B41FA5}">
                      <a16:colId xmlns:a16="http://schemas.microsoft.com/office/drawing/2014/main" val="2166999599"/>
                    </a:ext>
                  </a:extLst>
                </a:gridCol>
              </a:tblGrid>
              <a:tr h="654658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2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Нарушения  требований проектной, эксплуатационной документации;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016894"/>
                  </a:ext>
                </a:extLst>
              </a:tr>
              <a:tr h="1179478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2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Несвоевременное проведение ревизии, осмотра, поверки </a:t>
                      </a:r>
                    </a:p>
                    <a:p>
                      <a:pPr algn="just" rtl="0" fontAlgn="ctr"/>
                      <a:r>
                        <a:rPr lang="ru-RU" sz="2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испытаний оборудования, КИП;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169898"/>
                  </a:ext>
                </a:extLst>
              </a:tr>
              <a:tr h="1145778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2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Несоответствие технических устройств требованиям правил</a:t>
                      </a:r>
                    </a:p>
                    <a:p>
                      <a:pPr algn="just" rtl="0" fontAlgn="ctr"/>
                      <a:r>
                        <a:rPr lang="ru-RU" sz="2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промышленной безопасности;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844581"/>
                  </a:ext>
                </a:extLst>
              </a:tr>
              <a:tr h="887230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2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Нарушения  требований к организации и проведению </a:t>
                      </a:r>
                    </a:p>
                    <a:p>
                      <a:pPr algn="just" rtl="0" fontAlgn="ctr"/>
                      <a:r>
                        <a:rPr lang="ru-RU" sz="2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 повышенной опасности;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28434"/>
                  </a:ext>
                </a:extLst>
              </a:tr>
              <a:tr h="887230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2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Нарушения  требований к эксплуатации технологического</a:t>
                      </a:r>
                    </a:p>
                    <a:p>
                      <a:pPr algn="just" rtl="0" fontAlgn="ctr"/>
                      <a:r>
                        <a:rPr lang="ru-RU" sz="2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оборудования;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27163"/>
                  </a:ext>
                </a:extLst>
              </a:tr>
              <a:tr h="446892"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2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Несвоевременное, некачественное проведение ЭПБ.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6350" marB="0" anchor="ctr">
                    <a:lnT w="381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B7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8761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485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688288" y="388550"/>
            <a:ext cx="3503712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Приволжское управление </a:t>
            </a:r>
          </a:p>
          <a:p>
            <a:pPr marL="1082675">
              <a:lnSpc>
                <a:spcPct val="90000"/>
              </a:lnSpc>
            </a:pPr>
            <a:r>
              <a:rPr kumimoji="1" lang="ru-RU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Ростехнадзора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4940" y="357768"/>
            <a:ext cx="432048" cy="486296"/>
          </a:xfrm>
          <a:prstGeom prst="rect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74658" y="417238"/>
            <a:ext cx="7715304" cy="792088"/>
          </a:xfrm>
        </p:spPr>
        <p:txBody>
          <a:bodyPr anchor="t">
            <a:noAutofit/>
          </a:bodyPr>
          <a:lstStyle/>
          <a:p>
            <a:r>
              <a:rPr lang="ru-RU" sz="2800" b="1" cap="all" dirty="0">
                <a:latin typeface="Calibri" panose="020F0502020204030204" pitchFamily="34" charset="0"/>
              </a:rPr>
              <a:t>Основные факторы риска промышленной безопасности</a:t>
            </a:r>
            <a:br>
              <a:rPr lang="ru-RU" sz="2800" b="1" cap="all" dirty="0">
                <a:effectLst/>
                <a:latin typeface="Calibri" panose="020F0502020204030204" pitchFamily="34" charset="0"/>
              </a:rPr>
            </a:br>
            <a:endParaRPr lang="ru-RU" sz="2800" b="1" cap="all" dirty="0">
              <a:effectLst/>
              <a:latin typeface="Calibri" panose="020F0502020204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4658" y="1634058"/>
            <a:ext cx="1127029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системного подхода (служба производственного контроля, строительного контроля, анализ предпосылок, выявленных нарушений, компенсирующие мероприятия);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подрядчиками (ЗЭПБ, строительство, обслуживание, эксплуатация);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кадрового состава (УТЗ, укомплектованность, обучение, аттестация);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Износ оборудования.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3151881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1071880" y="1108096"/>
            <a:ext cx="9673388" cy="12544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>
                <a:solidFill>
                  <a:srgbClr val="1D4478"/>
                </a:solidFill>
                <a:latin typeface="Century Gothic" panose="020B0502020202020204" pitchFamily="34" charset="0"/>
              </a:rPr>
              <a:t>ФЕДЕРАЛЬНАЯ СЛУЖБА</a:t>
            </a:r>
            <a:br>
              <a:rPr lang="ru-RU" sz="2800" b="1" dirty="0">
                <a:solidFill>
                  <a:srgbClr val="1D4478"/>
                </a:solidFill>
                <a:latin typeface="Century Gothic" panose="020B0502020202020204" pitchFamily="34" charset="0"/>
              </a:rPr>
            </a:br>
            <a:r>
              <a:rPr lang="ru-RU" sz="2400" b="1" dirty="0">
                <a:solidFill>
                  <a:srgbClr val="1D4478"/>
                </a:solidFill>
                <a:latin typeface="Century Gothic" panose="020B0502020202020204" pitchFamily="34" charset="0"/>
              </a:rPr>
              <a:t>по экологическому, технологическому и атомному надзору</a:t>
            </a:r>
            <a:br>
              <a:rPr lang="ru-RU" sz="500" b="1" dirty="0">
                <a:solidFill>
                  <a:srgbClr val="1D4478"/>
                </a:solidFill>
                <a:latin typeface="Century Gothic" panose="020B0502020202020204" pitchFamily="34" charset="0"/>
              </a:rPr>
            </a:br>
            <a:br>
              <a:rPr lang="ru-RU" sz="600" b="1" dirty="0">
                <a:solidFill>
                  <a:srgbClr val="1D4478"/>
                </a:solidFill>
                <a:latin typeface="Century Gothic" panose="020B0502020202020204" pitchFamily="34" charset="0"/>
              </a:rPr>
            </a:br>
            <a:r>
              <a:rPr lang="ru-RU" sz="2400" b="1" dirty="0">
                <a:solidFill>
                  <a:srgbClr val="1D4478"/>
                </a:solidFill>
                <a:latin typeface="Century Gothic" panose="020B0502020202020204" pitchFamily="34" charset="0"/>
              </a:rPr>
              <a:t>Приволжское управление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91" r="23682"/>
          <a:stretch/>
        </p:blipFill>
        <p:spPr>
          <a:xfrm>
            <a:off x="4501948" y="2636787"/>
            <a:ext cx="2813252" cy="326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930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6205</TotalTime>
  <Words>247</Words>
  <Application>Microsoft Office PowerPoint</Application>
  <PresentationFormat>Широкоэкранный</PresentationFormat>
  <Paragraphs>77</Paragraphs>
  <Slides>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Tahoma</vt:lpstr>
      <vt:lpstr>Times New Roman</vt:lpstr>
      <vt:lpstr>Тема Office</vt:lpstr>
      <vt:lpstr>ФЕДЕРАЛЬНАЯ СЛУЖБА по экологическому, технологическому и атомному надзору  Приволжское управление</vt:lpstr>
      <vt:lpstr>Презентация PowerPoint</vt:lpstr>
      <vt:lpstr>Презентация PowerPoint</vt:lpstr>
      <vt:lpstr>Презентация PowerPoint</vt:lpstr>
      <vt:lpstr>Основные факторы риска промышленной безопасности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ФЕДЕРАЛЬНАЯ СЛУЖБА по экологическому, технологическому  и атомному надзору (РОСТЕХНАДЗОР) Приволжское управление</dc:title>
  <dc:creator>MAF</dc:creator>
  <cp:lastModifiedBy>Измайлова Зульфия Наилевна</cp:lastModifiedBy>
  <cp:revision>247</cp:revision>
  <cp:lastPrinted>2023-05-25T10:00:22Z</cp:lastPrinted>
  <dcterms:created xsi:type="dcterms:W3CDTF">2021-05-18T08:46:33Z</dcterms:created>
  <dcterms:modified xsi:type="dcterms:W3CDTF">2024-05-30T13:14:24Z</dcterms:modified>
</cp:coreProperties>
</file>